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9" r:id="rId3"/>
    <p:sldId id="270" r:id="rId4"/>
    <p:sldId id="271" r:id="rId5"/>
    <p:sldId id="272" r:id="rId6"/>
    <p:sldId id="273" r:id="rId7"/>
    <p:sldId id="27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5CE3DA-1366-482A-A6B9-731071BF75AB}" v="24" dt="2024-05-03T18:14:17.4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p:scale>
          <a:sx n="50" d="100"/>
          <a:sy n="50" d="100"/>
        </p:scale>
        <p:origin x="1284"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png>
</file>

<file path=ppt/media/image4.jpeg>
</file>

<file path=ppt/media/image5.jpeg>
</file>

<file path=ppt/media/image6.jpeg>
</file>

<file path=ppt/media/image7.jpe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3.wav>
</file>

<file path=ppt/media/media4.wav>
</file>

<file path=ppt/media/media5.wav>
</file>

<file path=ppt/media/media6.wav>
</file>

<file path=ppt/media/media7.wav>
</file>

<file path=ppt/media/media8.wav>
</file>

<file path=ppt/media/media9.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Saturday, May 4,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6155171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Saturday, May 4,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55577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Saturday, May 4,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613824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Saturday, May 4,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9633753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Saturday, May 4,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016873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Saturday, May 4,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087074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Saturday, May 4, 2024</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0910974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Saturday, May 4, 2024</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028760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Saturday, May 4, 2024</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269851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Saturday, May 4,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58595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Saturday, May 4,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996888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Saturday, May 4, 2024</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4389163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3" pos="461">
          <p15:clr>
            <a:srgbClr val="F26B43"/>
          </p15:clr>
        </p15:guide>
        <p15:guide id="24" pos="1209">
          <p15:clr>
            <a:srgbClr val="F26B43"/>
          </p15:clr>
        </p15:guide>
        <p15:guide id="25" pos="1663">
          <p15:clr>
            <a:srgbClr val="F26B43"/>
          </p15:clr>
        </p15:guide>
        <p15:guide id="26" pos="2865">
          <p15:clr>
            <a:srgbClr val="F26B43"/>
          </p15:clr>
        </p15:guide>
        <p15:guide id="27" pos="4067">
          <p15:clr>
            <a:srgbClr val="F26B43"/>
          </p15:clr>
        </p15:guide>
        <p15:guide id="28" pos="4815">
          <p15:clr>
            <a:srgbClr val="F26B43"/>
          </p15:clr>
        </p15:guide>
        <p15:guide id="29" pos="5269">
          <p15:clr>
            <a:srgbClr val="F26B43"/>
          </p15:clr>
        </p15:guide>
        <p15:guide id="30" pos="6017">
          <p15:clr>
            <a:srgbClr val="F26B43"/>
          </p15:clr>
        </p15:guide>
        <p15:guide id="31" pos="6471">
          <p15:clr>
            <a:srgbClr val="F26B43"/>
          </p15:clr>
        </p15:guide>
        <p15:guide id="32" pos="7219">
          <p15:clr>
            <a:srgbClr val="F26B43"/>
          </p15:clr>
        </p15:guide>
        <p15:guide id="33" orient="horz" pos="459">
          <p15:clr>
            <a:srgbClr val="F26B43"/>
          </p15:clr>
        </p15:guide>
        <p15:guide id="35" orient="horz" pos="1661">
          <p15:clr>
            <a:srgbClr val="F26B43"/>
          </p15:clr>
        </p15:guide>
        <p15:guide id="36" orient="horz" pos="2432">
          <p15:clr>
            <a:srgbClr val="F26B43"/>
          </p15:clr>
        </p15:guide>
        <p15:guide id="37" orient="horz" pos="2886">
          <p15:clr>
            <a:srgbClr val="F26B43"/>
          </p15:clr>
        </p15:guide>
        <p15:guide id="38" orient="horz" pos="3634">
          <p15:clr>
            <a:srgbClr val="F26B43"/>
          </p15:clr>
        </p15:guide>
        <p15:guide id="39" pos="3840">
          <p15:clr>
            <a:srgbClr val="5ACBF0"/>
          </p15:clr>
        </p15:guide>
        <p15:guide id="40" pos="2411">
          <p15:clr>
            <a:srgbClr val="F26B43"/>
          </p15:clr>
        </p15:guide>
        <p15:guide id="41" pos="3613">
          <p15:clr>
            <a:srgbClr val="F26B43"/>
          </p15:clr>
        </p15:guide>
        <p15:guide id="42" orient="horz" pos="1207">
          <p15:clr>
            <a:srgbClr val="F26B43"/>
          </p15:clr>
        </p15:guide>
        <p15:guide id="43" orient="horz" pos="2047">
          <p15:clr>
            <a:srgbClr val="5ACBF0"/>
          </p15:clr>
        </p15:guide>
        <p15:guide id="44" orient="horz" pos="386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audio" Target="../media/media4.wav"/><Relationship Id="rId3" Type="http://schemas.microsoft.com/office/2007/relationships/media" Target="../media/media2.wav"/><Relationship Id="rId7" Type="http://schemas.microsoft.com/office/2007/relationships/media" Target="../media/media4.wav"/><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11" Type="http://schemas.openxmlformats.org/officeDocument/2006/relationships/image" Target="../media/image3.png"/><Relationship Id="rId5" Type="http://schemas.microsoft.com/office/2007/relationships/media" Target="../media/media3.wav"/><Relationship Id="rId10" Type="http://schemas.openxmlformats.org/officeDocument/2006/relationships/image" Target="../media/image2.jpeg"/><Relationship Id="rId4" Type="http://schemas.openxmlformats.org/officeDocument/2006/relationships/audio" Target="../media/media2.wav"/><Relationship Id="rId9"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audio" Target="../media/media8.wav"/><Relationship Id="rId3" Type="http://schemas.microsoft.com/office/2007/relationships/media" Target="../media/media6.wav"/><Relationship Id="rId7" Type="http://schemas.microsoft.com/office/2007/relationships/media" Target="../media/media8.wav"/><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audio" Target="../media/media7.wav"/><Relationship Id="rId11" Type="http://schemas.openxmlformats.org/officeDocument/2006/relationships/image" Target="../media/image3.png"/><Relationship Id="rId5" Type="http://schemas.microsoft.com/office/2007/relationships/media" Target="../media/media7.wav"/><Relationship Id="rId10" Type="http://schemas.openxmlformats.org/officeDocument/2006/relationships/image" Target="../media/image4.jpeg"/><Relationship Id="rId4" Type="http://schemas.openxmlformats.org/officeDocument/2006/relationships/audio" Target="../media/media6.wav"/><Relationship Id="rId9"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audio" Target="../media/media12.wav"/><Relationship Id="rId3" Type="http://schemas.microsoft.com/office/2007/relationships/media" Target="../media/media10.wav"/><Relationship Id="rId7" Type="http://schemas.microsoft.com/office/2007/relationships/media" Target="../media/media12.wav"/><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audio" Target="../media/media11.wav"/><Relationship Id="rId11" Type="http://schemas.openxmlformats.org/officeDocument/2006/relationships/image" Target="../media/image3.png"/><Relationship Id="rId5" Type="http://schemas.microsoft.com/office/2007/relationships/media" Target="../media/media11.wav"/><Relationship Id="rId10" Type="http://schemas.openxmlformats.org/officeDocument/2006/relationships/image" Target="../media/image5.jpeg"/><Relationship Id="rId4" Type="http://schemas.openxmlformats.org/officeDocument/2006/relationships/audio" Target="../media/media10.wav"/><Relationship Id="rId9"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audio" Target="../media/media16.wav"/><Relationship Id="rId3" Type="http://schemas.microsoft.com/office/2007/relationships/media" Target="../media/media14.wav"/><Relationship Id="rId7" Type="http://schemas.microsoft.com/office/2007/relationships/media" Target="../media/media16.wav"/><Relationship Id="rId2" Type="http://schemas.openxmlformats.org/officeDocument/2006/relationships/audio" Target="../media/media13.wav"/><Relationship Id="rId1" Type="http://schemas.microsoft.com/office/2007/relationships/media" Target="../media/media13.wav"/><Relationship Id="rId6" Type="http://schemas.openxmlformats.org/officeDocument/2006/relationships/audio" Target="../media/media15.wav"/><Relationship Id="rId11" Type="http://schemas.openxmlformats.org/officeDocument/2006/relationships/image" Target="../media/image3.png"/><Relationship Id="rId5" Type="http://schemas.microsoft.com/office/2007/relationships/media" Target="../media/media15.wav"/><Relationship Id="rId10" Type="http://schemas.openxmlformats.org/officeDocument/2006/relationships/image" Target="../media/image2.jpeg"/><Relationship Id="rId4" Type="http://schemas.openxmlformats.org/officeDocument/2006/relationships/audio" Target="../media/media14.wav"/><Relationship Id="rId9"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audio" Target="../media/media20.wav"/><Relationship Id="rId13" Type="http://schemas.openxmlformats.org/officeDocument/2006/relationships/image" Target="../media/image3.png"/><Relationship Id="rId3" Type="http://schemas.microsoft.com/office/2007/relationships/media" Target="../media/media18.wav"/><Relationship Id="rId7" Type="http://schemas.microsoft.com/office/2007/relationships/media" Target="../media/media20.wav"/><Relationship Id="rId12" Type="http://schemas.openxmlformats.org/officeDocument/2006/relationships/image" Target="../media/image6.jpeg"/><Relationship Id="rId2" Type="http://schemas.openxmlformats.org/officeDocument/2006/relationships/audio" Target="../media/media17.wav"/><Relationship Id="rId1" Type="http://schemas.microsoft.com/office/2007/relationships/media" Target="../media/media17.wav"/><Relationship Id="rId6" Type="http://schemas.openxmlformats.org/officeDocument/2006/relationships/audio" Target="../media/media19.wav"/><Relationship Id="rId11" Type="http://schemas.openxmlformats.org/officeDocument/2006/relationships/slideLayout" Target="../slideLayouts/slideLayout2.xml"/><Relationship Id="rId5" Type="http://schemas.microsoft.com/office/2007/relationships/media" Target="../media/media19.wav"/><Relationship Id="rId10" Type="http://schemas.openxmlformats.org/officeDocument/2006/relationships/audio" Target="../media/media21.wav"/><Relationship Id="rId4" Type="http://schemas.openxmlformats.org/officeDocument/2006/relationships/audio" Target="../media/media18.wav"/><Relationship Id="rId9" Type="http://schemas.microsoft.com/office/2007/relationships/media" Target="../media/media21.wav"/></Relationships>
</file>

<file path=ppt/slides/_rels/slide7.xml.rels><?xml version="1.0" encoding="UTF-8" standalone="yes"?>
<Relationships xmlns="http://schemas.openxmlformats.org/package/2006/relationships"><Relationship Id="rId8" Type="http://schemas.openxmlformats.org/officeDocument/2006/relationships/audio" Target="../media/media25.wav"/><Relationship Id="rId3" Type="http://schemas.microsoft.com/office/2007/relationships/media" Target="../media/media23.wav"/><Relationship Id="rId7" Type="http://schemas.microsoft.com/office/2007/relationships/media" Target="../media/media25.wav"/><Relationship Id="rId2" Type="http://schemas.openxmlformats.org/officeDocument/2006/relationships/audio" Target="../media/media22.wav"/><Relationship Id="rId1" Type="http://schemas.microsoft.com/office/2007/relationships/media" Target="../media/media22.wav"/><Relationship Id="rId6" Type="http://schemas.openxmlformats.org/officeDocument/2006/relationships/audio" Target="../media/media24.wav"/><Relationship Id="rId11" Type="http://schemas.openxmlformats.org/officeDocument/2006/relationships/image" Target="../media/image3.png"/><Relationship Id="rId5" Type="http://schemas.microsoft.com/office/2007/relationships/media" Target="../media/media24.wav"/><Relationship Id="rId10" Type="http://schemas.openxmlformats.org/officeDocument/2006/relationships/image" Target="../media/image7.jpeg"/><Relationship Id="rId4" Type="http://schemas.openxmlformats.org/officeDocument/2006/relationships/audio" Target="../media/media23.wav"/><Relationship Id="rId9"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2DFF2D-EA41-4CBE-9659-C2917E4882E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709114" y="1307829"/>
            <a:ext cx="6115095" cy="3511971"/>
          </a:xfrm>
        </p:spPr>
        <p:txBody>
          <a:bodyPr>
            <a:normAutofit/>
          </a:bodyPr>
          <a:lstStyle/>
          <a:p>
            <a:r>
              <a:rPr lang="en-US" dirty="0">
                <a:ea typeface="+mj-lt"/>
                <a:cs typeface="+mj-lt"/>
              </a:rPr>
              <a:t>T-20 World Cup 2022 Data Analysis</a:t>
            </a:r>
            <a:endParaRPr lang="en-US" dirty="0"/>
          </a:p>
        </p:txBody>
      </p:sp>
      <p:pic>
        <p:nvPicPr>
          <p:cNvPr id="3" name="Picture 2">
            <a:extLst>
              <a:ext uri="{FF2B5EF4-FFF2-40B4-BE49-F238E27FC236}">
                <a16:creationId xmlns:a16="http://schemas.microsoft.com/office/drawing/2014/main" id="{DFC1C987-C041-9589-0D7D-7A4624BCC5A1}"/>
              </a:ext>
            </a:extLst>
          </p:cNvPr>
          <p:cNvPicPr>
            <a:picLocks noChangeAspect="1"/>
          </p:cNvPicPr>
          <p:nvPr/>
        </p:nvPicPr>
        <p:blipFill rotWithShape="1">
          <a:blip r:embed="rId2"/>
          <a:srcRect l="14486" r="30564" b="9"/>
          <a:stretch/>
        </p:blipFill>
        <p:spPr>
          <a:xfrm>
            <a:off x="6529067" y="10"/>
            <a:ext cx="5662935" cy="6857990"/>
          </a:xfrm>
          <a:custGeom>
            <a:avLst/>
            <a:gdLst/>
            <a:ahLst/>
            <a:cxnLst/>
            <a:rect l="l" t="t" r="r" b="b"/>
            <a:pathLst>
              <a:path w="5662935" h="6858000">
                <a:moveTo>
                  <a:pt x="598332" y="0"/>
                </a:moveTo>
                <a:lnTo>
                  <a:pt x="5662935" y="0"/>
                </a:lnTo>
                <a:lnTo>
                  <a:pt x="5662935" y="6858000"/>
                </a:lnTo>
                <a:lnTo>
                  <a:pt x="0" y="6858000"/>
                </a:lnTo>
                <a:lnTo>
                  <a:pt x="78957" y="6777438"/>
                </a:lnTo>
                <a:cubicBezTo>
                  <a:pt x="291624" y="6544265"/>
                  <a:pt x="490445" y="6275955"/>
                  <a:pt x="672224" y="5969316"/>
                </a:cubicBezTo>
                <a:cubicBezTo>
                  <a:pt x="914597" y="5515036"/>
                  <a:pt x="1066080" y="5030470"/>
                  <a:pt x="1217563" y="4515619"/>
                </a:cubicBezTo>
                <a:cubicBezTo>
                  <a:pt x="1338748" y="3970483"/>
                  <a:pt x="1399341" y="3516203"/>
                  <a:pt x="1399341" y="3061922"/>
                </a:cubicBezTo>
                <a:cubicBezTo>
                  <a:pt x="1399341" y="1948936"/>
                  <a:pt x="1190580" y="1021447"/>
                  <a:pt x="773055" y="279455"/>
                </a:cubicBezTo>
                <a:close/>
              </a:path>
            </a:pathLst>
          </a:custGeom>
        </p:spPr>
      </p:pic>
    </p:spTree>
    <p:extLst>
      <p:ext uri="{BB962C8B-B14F-4D97-AF65-F5344CB8AC3E}">
        <p14:creationId xmlns:p14="http://schemas.microsoft.com/office/powerpoint/2010/main" val="37524635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69CF112-CE49-4CE6-991F-E4A6FCAD4E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 on document with pen">
            <a:extLst>
              <a:ext uri="{FF2B5EF4-FFF2-40B4-BE49-F238E27FC236}">
                <a16:creationId xmlns:a16="http://schemas.microsoft.com/office/drawing/2014/main" id="{91B56608-7B93-A6F0-2B91-00A82337C837}"/>
              </a:ext>
            </a:extLst>
          </p:cNvPr>
          <p:cNvPicPr>
            <a:picLocks noChangeAspect="1"/>
          </p:cNvPicPr>
          <p:nvPr/>
        </p:nvPicPr>
        <p:blipFill rotWithShape="1">
          <a:blip r:embed="rId10"/>
          <a:srcRect l="33415" r="19363" b="-3"/>
          <a:stretch/>
        </p:blipFill>
        <p:spPr>
          <a:xfrm>
            <a:off x="7333305" y="10"/>
            <a:ext cx="4858695" cy="6857990"/>
          </a:xfrm>
          <a:custGeom>
            <a:avLst/>
            <a:gdLst/>
            <a:ahLst/>
            <a:cxnLst/>
            <a:rect l="l" t="t" r="r" b="b"/>
            <a:pathLst>
              <a:path w="4858695" h="6858000">
                <a:moveTo>
                  <a:pt x="492746" y="0"/>
                </a:moveTo>
                <a:lnTo>
                  <a:pt x="4858695" y="0"/>
                </a:lnTo>
                <a:lnTo>
                  <a:pt x="4858695" y="6858000"/>
                </a:lnTo>
                <a:lnTo>
                  <a:pt x="0" y="6858000"/>
                </a:lnTo>
                <a:lnTo>
                  <a:pt x="8292" y="6849586"/>
                </a:lnTo>
                <a:cubicBezTo>
                  <a:pt x="364724" y="6471364"/>
                  <a:pt x="1039362" y="5693031"/>
                  <a:pt x="1267733" y="4893468"/>
                </a:cubicBezTo>
                <a:cubicBezTo>
                  <a:pt x="1496104" y="4093905"/>
                  <a:pt x="1464141" y="2947616"/>
                  <a:pt x="1378520" y="2052209"/>
                </a:cubicBezTo>
                <a:cubicBezTo>
                  <a:pt x="1292899" y="1156802"/>
                  <a:pt x="980727" y="345663"/>
                  <a:pt x="492746" y="0"/>
                </a:cubicBezTo>
                <a:close/>
              </a:path>
            </a:pathLst>
          </a:custGeom>
        </p:spPr>
      </p:pic>
      <p:sp>
        <p:nvSpPr>
          <p:cNvPr id="2" name="Title"/>
          <p:cNvSpPr>
            <a:spLocks noGrp="1"/>
          </p:cNvSpPr>
          <p:nvPr>
            <p:ph type="ctrTitle"/>
          </p:nvPr>
        </p:nvSpPr>
        <p:spPr>
          <a:xfrm>
            <a:off x="720000" y="619200"/>
            <a:ext cx="6923812" cy="1477328"/>
          </a:xfrm>
        </p:spPr>
        <p:txBody>
          <a:bodyPr wrap="square" anchor="ctr">
            <a:normAutofit/>
          </a:bodyPr>
          <a:lstStyle/>
          <a:p>
            <a:r>
              <a:rPr lang="en-US" dirty="0"/>
              <a:t>Introduction</a:t>
            </a:r>
            <a:endParaRPr dirty="0"/>
          </a:p>
        </p:txBody>
      </p:sp>
      <p:sp>
        <p:nvSpPr>
          <p:cNvPr id="3" name="Content Placeholder"/>
          <p:cNvSpPr>
            <a:spLocks noGrp="1"/>
          </p:cNvSpPr>
          <p:nvPr>
            <p:ph idx="1"/>
          </p:nvPr>
        </p:nvSpPr>
        <p:spPr>
          <a:xfrm>
            <a:off x="719999" y="2541600"/>
            <a:ext cx="6923813" cy="3216273"/>
          </a:xfrm>
        </p:spPr>
        <p:txBody>
          <a:bodyPr>
            <a:normAutofit/>
          </a:bodyPr>
          <a:lstStyle/>
          <a:p>
            <a:pPr lvl="0">
              <a:lnSpc>
                <a:spcPct val="110000"/>
              </a:lnSpc>
            </a:pPr>
            <a:r>
              <a:rPr lang="en-US" sz="1700" dirty="0"/>
              <a:t>Cricket is a widely popular global sport that generates extensive data due to its complex nature and widespread popularity</a:t>
            </a:r>
          </a:p>
          <a:p>
            <a:pPr lvl="0">
              <a:lnSpc>
                <a:spcPct val="110000"/>
              </a:lnSpc>
            </a:pPr>
            <a:r>
              <a:rPr lang="en-US" sz="1700" dirty="0"/>
              <a:t>The "Cricket Analysis Project" aims to extract valuable insights from the T20 World Cup 2022 dataset to enhance understanding and decision-making within the cricket community</a:t>
            </a:r>
          </a:p>
          <a:p>
            <a:pPr lvl="0">
              <a:lnSpc>
                <a:spcPct val="110000"/>
              </a:lnSpc>
            </a:pPr>
            <a:r>
              <a:rPr lang="en-US" sz="1700" dirty="0"/>
              <a:t>The dataset contains comprehensive information about matches, players, and match outcomes, providing a rich source for in-depth analysis and exploration</a:t>
            </a:r>
          </a:p>
        </p:txBody>
      </p:sp>
      <p:pic>
        <p:nvPicPr>
          <p:cNvPr id="12" name="Slide 1 Introduction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0224655" y="25945"/>
            <a:ext cx="406400" cy="406400"/>
          </a:xfrm>
          <a:prstGeom prst="rect">
            <a:avLst/>
          </a:prstGeom>
        </p:spPr>
      </p:pic>
      <p:pic>
        <p:nvPicPr>
          <p:cNvPr id="16" name="Slide 1 Introduction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0224655" y="0"/>
            <a:ext cx="406400" cy="406400"/>
          </a:xfrm>
          <a:prstGeom prst="rect">
            <a:avLst/>
          </a:prstGeom>
        </p:spPr>
      </p:pic>
      <p:pic>
        <p:nvPicPr>
          <p:cNvPr id="17" name="Cricket is a widely popul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10224655" y="745045"/>
            <a:ext cx="406400" cy="406400"/>
          </a:xfrm>
          <a:prstGeom prst="rect">
            <a:avLst/>
          </a:prstGeom>
        </p:spPr>
      </p:pic>
      <p:pic>
        <p:nvPicPr>
          <p:cNvPr id="18" name="The Cricket Analysis Pro 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0224655" y="1635073"/>
            <a:ext cx="406400" cy="406400"/>
          </a:xfrm>
          <a:prstGeom prst="rect">
            <a:avLst/>
          </a:prstGeom>
        </p:spPr>
      </p:pic>
      <p:pic>
        <p:nvPicPr>
          <p:cNvPr id="19" name="The dataset contains comp 1">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10224655" y="2434208"/>
            <a:ext cx="406400" cy="406400"/>
          </a:xfrm>
          <a:prstGeom prst="rect">
            <a:avLst/>
          </a:prstGeom>
        </p:spPr>
      </p:pic>
    </p:spTree>
    <p:extLst>
      <p:ext uri="{BB962C8B-B14F-4D97-AF65-F5344CB8AC3E}">
        <p14:creationId xmlns:p14="http://schemas.microsoft.com/office/powerpoint/2010/main" val="1570101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84" fill="hold"/>
                                        <p:tgtEl>
                                          <p:spTgt spid="16"/>
                                        </p:tgtEl>
                                      </p:cBhvr>
                                    </p:cmd>
                                  </p:childTnLst>
                                </p:cTn>
                              </p:par>
                            </p:childTnLst>
                          </p:cTn>
                        </p:par>
                        <p:par>
                          <p:cTn id="7" fill="hold">
                            <p:stCondLst>
                              <p:cond delay="1984"/>
                            </p:stCondLst>
                            <p:childTnLst>
                              <p:par>
                                <p:cTn id="8" presetID="1" presetClass="mediacall" presetSubtype="0" fill="hold" nodeType="afterEffect">
                                  <p:stCondLst>
                                    <p:cond delay="0"/>
                                  </p:stCondLst>
                                  <p:childTnLst>
                                    <p:cmd type="call" cmd="playFrom(0.0)">
                                      <p:cBhvr>
                                        <p:cTn id="9" dur="8704" fill="hold"/>
                                        <p:tgtEl>
                                          <p:spTgt spid="17"/>
                                        </p:tgtEl>
                                      </p:cBhvr>
                                    </p:cmd>
                                  </p:childTnLst>
                                </p:cTn>
                              </p:par>
                            </p:childTnLst>
                          </p:cTn>
                        </p:par>
                        <p:par>
                          <p:cTn id="10" fill="hold">
                            <p:stCondLst>
                              <p:cond delay="10688"/>
                            </p:stCondLst>
                            <p:childTnLst>
                              <p:par>
                                <p:cTn id="11" presetID="1" presetClass="mediacall" presetSubtype="0" fill="hold" nodeType="afterEffect">
                                  <p:stCondLst>
                                    <p:cond delay="0"/>
                                  </p:stCondLst>
                                  <p:childTnLst>
                                    <p:cmd type="call" cmd="playFrom(0.0)">
                                      <p:cBhvr>
                                        <p:cTn id="12" dur="10304" fill="hold"/>
                                        <p:tgtEl>
                                          <p:spTgt spid="18"/>
                                        </p:tgtEl>
                                      </p:cBhvr>
                                    </p:cmd>
                                  </p:childTnLst>
                                </p:cTn>
                              </p:par>
                            </p:childTnLst>
                          </p:cTn>
                        </p:par>
                        <p:par>
                          <p:cTn id="13" fill="hold">
                            <p:stCondLst>
                              <p:cond delay="20992"/>
                            </p:stCondLst>
                            <p:childTnLst>
                              <p:par>
                                <p:cTn id="14" presetID="1" presetClass="mediacall" presetSubtype="0" fill="hold" nodeType="afterEffect">
                                  <p:stCondLst>
                                    <p:cond delay="0"/>
                                  </p:stCondLst>
                                  <p:childTnLst>
                                    <p:cmd type="call" cmd="playFrom(0.0)">
                                      <p:cBhvr>
                                        <p:cTn id="15" dur="866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6" restart="whenNotActive" fill="hold" evtFilter="cancelBubble" nodeType="interactiveSeq">
                <p:stCondLst>
                  <p:cond evt="onClick" delay="0">
                    <p:tgtEl>
                      <p:spTgt spid="12"/>
                    </p:tgtEl>
                  </p:cond>
                </p:stCondLst>
                <p:endSync evt="end" delay="0">
                  <p:rtn val="all"/>
                </p:endSync>
                <p:childTnLst>
                  <p:par>
                    <p:cTn id="17" fill="hold">
                      <p:stCondLst>
                        <p:cond delay="0"/>
                      </p:stCondLst>
                      <p:childTnLst>
                        <p:par>
                          <p:cTn id="18" fill="hold">
                            <p:stCondLst>
                              <p:cond delay="0"/>
                            </p:stCondLst>
                            <p:childTnLst>
                              <p:par>
                                <p:cTn id="19" presetID="1" presetClass="mediacall" presetSubtype="0" fill="hold" nodeType="clickEffect">
                                  <p:stCondLst>
                                    <p:cond delay="0"/>
                                  </p:stCondLst>
                                  <p:childTnLst>
                                    <p:cmd type="call" cmd="playFrom(0.0)">
                                      <p:cBhvr>
                                        <p:cTn id="20" dur="1984" fill="hold"/>
                                        <p:tgtEl>
                                          <p:spTgt spid="12"/>
                                        </p:tgtEl>
                                      </p:cBhvr>
                                    </p:cmd>
                                  </p:childTnLst>
                                </p:cTn>
                              </p:par>
                            </p:childTnLst>
                          </p:cTn>
                        </p:par>
                      </p:childTnLst>
                    </p:cTn>
                  </p:par>
                </p:childTnLst>
              </p:cTn>
              <p:nextCondLst>
                <p:cond evt="onClick" delay="0">
                  <p:tgtEl>
                    <p:spTgt spid="12"/>
                  </p:tgtEl>
                </p:cond>
              </p:nextCondLst>
            </p:seq>
            <p:audio>
              <p:cMediaNode vol="80000" showWhenStopped="0">
                <p:cTn id="21" fill="hold" display="0">
                  <p:stCondLst>
                    <p:cond delay="indefinite"/>
                  </p:stCondLst>
                  <p:endCondLst>
                    <p:cond evt="onStopAudio" delay="0">
                      <p:tgtEl>
                        <p:sldTgt/>
                      </p:tgtEl>
                    </p:cond>
                  </p:endCondLst>
                </p:cTn>
                <p:tgtEl>
                  <p:spTgt spid="12"/>
                </p:tgtEl>
              </p:cMediaNode>
            </p:audio>
            <p:audio>
              <p:cMediaNode vol="80000" showWhenStopped="0">
                <p:cTn id="22" fill="hold" display="0">
                  <p:stCondLst>
                    <p:cond delay="indefinite"/>
                  </p:stCondLst>
                  <p:endCondLst>
                    <p:cond evt="onStopAudio" delay="0">
                      <p:tgtEl>
                        <p:sldTgt/>
                      </p:tgtEl>
                    </p:cond>
                  </p:endCondLst>
                </p:cTn>
                <p:tgtEl>
                  <p:spTgt spid="16"/>
                </p:tgtEl>
              </p:cMediaNode>
            </p:audio>
            <p:audio>
              <p:cMediaNode vol="80000" showWhenStopped="0">
                <p:cTn id="23" fill="hold" display="0">
                  <p:stCondLst>
                    <p:cond delay="indefinite"/>
                  </p:stCondLst>
                  <p:endCondLst>
                    <p:cond evt="onStopAudio" delay="0">
                      <p:tgtEl>
                        <p:sldTgt/>
                      </p:tgtEl>
                    </p:cond>
                  </p:endCondLst>
                </p:cTn>
                <p:tgtEl>
                  <p:spTgt spid="17"/>
                </p:tgtEl>
              </p:cMediaNode>
            </p:audio>
            <p:audio>
              <p:cMediaNode vol="80000" showWhenStopped="0">
                <p:cTn id="24" fill="hold" display="0">
                  <p:stCondLst>
                    <p:cond delay="indefinite"/>
                  </p:stCondLst>
                  <p:endCondLst>
                    <p:cond evt="onStopAudio" delay="0">
                      <p:tgtEl>
                        <p:sldTgt/>
                      </p:tgtEl>
                    </p:cond>
                  </p:endCondLst>
                </p:cTn>
                <p:tgtEl>
                  <p:spTgt spid="18"/>
                </p:tgtEl>
              </p:cMediaNode>
            </p:audio>
            <p:audio>
              <p:cMediaNode vol="80000" showWhenStopped="0">
                <p:cTn id="25" fill="hold" display="0">
                  <p:stCondLst>
                    <p:cond delay="indefinite"/>
                  </p:stCondLst>
                  <p:endCondLst>
                    <p:cond evt="onStopAudio" delay="0">
                      <p:tgtEl>
                        <p:sldTgt/>
                      </p:tgtEl>
                    </p:cond>
                  </p:endCondLst>
                </p:cTn>
                <p:tgtEl>
                  <p:spTgt spid="1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69CF112-CE49-4CE6-991F-E4A6FCAD4E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Magnifying glass showing decling performance">
            <a:extLst>
              <a:ext uri="{FF2B5EF4-FFF2-40B4-BE49-F238E27FC236}">
                <a16:creationId xmlns:a16="http://schemas.microsoft.com/office/drawing/2014/main" id="{F8BF4B62-E84F-4FEE-CC24-FD1EB0938369}"/>
              </a:ext>
            </a:extLst>
          </p:cNvPr>
          <p:cNvPicPr>
            <a:picLocks noChangeAspect="1"/>
          </p:cNvPicPr>
          <p:nvPr/>
        </p:nvPicPr>
        <p:blipFill rotWithShape="1">
          <a:blip r:embed="rId10"/>
          <a:srcRect l="28359" r="24419" b="-3"/>
          <a:stretch/>
        </p:blipFill>
        <p:spPr>
          <a:xfrm>
            <a:off x="7333307" y="10"/>
            <a:ext cx="4858695" cy="6857990"/>
          </a:xfrm>
          <a:custGeom>
            <a:avLst/>
            <a:gdLst/>
            <a:ahLst/>
            <a:cxnLst/>
            <a:rect l="l" t="t" r="r" b="b"/>
            <a:pathLst>
              <a:path w="4858695" h="6858000">
                <a:moveTo>
                  <a:pt x="492746" y="0"/>
                </a:moveTo>
                <a:lnTo>
                  <a:pt x="4858695" y="0"/>
                </a:lnTo>
                <a:lnTo>
                  <a:pt x="4858695" y="6858000"/>
                </a:lnTo>
                <a:lnTo>
                  <a:pt x="0" y="6858000"/>
                </a:lnTo>
                <a:lnTo>
                  <a:pt x="8292" y="6849586"/>
                </a:lnTo>
                <a:cubicBezTo>
                  <a:pt x="364724" y="6471364"/>
                  <a:pt x="1039362" y="5693031"/>
                  <a:pt x="1267733" y="4893468"/>
                </a:cubicBezTo>
                <a:cubicBezTo>
                  <a:pt x="1496104" y="4093905"/>
                  <a:pt x="1464141" y="2947616"/>
                  <a:pt x="1378520" y="2052209"/>
                </a:cubicBezTo>
                <a:cubicBezTo>
                  <a:pt x="1292899" y="1156802"/>
                  <a:pt x="980727" y="345663"/>
                  <a:pt x="492746" y="0"/>
                </a:cubicBezTo>
                <a:close/>
              </a:path>
            </a:pathLst>
          </a:custGeom>
        </p:spPr>
      </p:pic>
      <p:sp>
        <p:nvSpPr>
          <p:cNvPr id="2" name="Title"/>
          <p:cNvSpPr>
            <a:spLocks noGrp="1"/>
          </p:cNvSpPr>
          <p:nvPr>
            <p:ph type="ctrTitle"/>
          </p:nvPr>
        </p:nvSpPr>
        <p:spPr>
          <a:xfrm>
            <a:off x="720000" y="619200"/>
            <a:ext cx="6923812" cy="1477328"/>
          </a:xfrm>
        </p:spPr>
        <p:txBody>
          <a:bodyPr wrap="square" anchor="ctr">
            <a:normAutofit/>
          </a:bodyPr>
          <a:lstStyle/>
          <a:p>
            <a:r>
              <a:rPr lang="en-US"/>
              <a:t>Slide 2: Dataset Overview</a:t>
            </a:r>
          </a:p>
        </p:txBody>
      </p:sp>
      <p:sp>
        <p:nvSpPr>
          <p:cNvPr id="3" name="Content Placeholder"/>
          <p:cNvSpPr>
            <a:spLocks noGrp="1"/>
          </p:cNvSpPr>
          <p:nvPr>
            <p:ph idx="1"/>
          </p:nvPr>
        </p:nvSpPr>
        <p:spPr>
          <a:xfrm>
            <a:off x="719999" y="2541600"/>
            <a:ext cx="6923813" cy="3216273"/>
          </a:xfrm>
        </p:spPr>
        <p:txBody>
          <a:bodyPr>
            <a:normAutofit/>
          </a:bodyPr>
          <a:lstStyle/>
          <a:p>
            <a:pPr lvl="0"/>
            <a:r>
              <a:rPr lang="en-US" sz="1900" dirty="0"/>
              <a:t>The dataset structure comprises various components that organize the data systematically, including tables, columns, and rows</a:t>
            </a:r>
          </a:p>
          <a:p>
            <a:pPr lvl="0"/>
            <a:r>
              <a:rPr lang="en-US" sz="1900" dirty="0"/>
              <a:t>Key variables and fields in the dataset include match date, venue, teams, players, scores , and match outcomes</a:t>
            </a:r>
          </a:p>
          <a:p>
            <a:pPr lvl="0"/>
            <a:r>
              <a:rPr lang="en-US" sz="1900" dirty="0"/>
              <a:t>Understanding the dataset structure is crucial for proper data handling, analysis, and interpretation, ensuring the reliability and validity of insights derived from the data</a:t>
            </a:r>
          </a:p>
        </p:txBody>
      </p:sp>
      <p:pic>
        <p:nvPicPr>
          <p:cNvPr id="4" name="Slide 2 Dataset Overview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425382" y="416000"/>
            <a:ext cx="406400" cy="406400"/>
          </a:xfrm>
          <a:prstGeom prst="rect">
            <a:avLst/>
          </a:prstGeom>
        </p:spPr>
      </p:pic>
      <p:pic>
        <p:nvPicPr>
          <p:cNvPr id="5" name="The dataset structure com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11425382" y="1238390"/>
            <a:ext cx="406400" cy="406400"/>
          </a:xfrm>
          <a:prstGeom prst="rect">
            <a:avLst/>
          </a:prstGeom>
        </p:spPr>
      </p:pic>
      <p:pic>
        <p:nvPicPr>
          <p:cNvPr id="12" name="Key variables and fields 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425382" y="2000660"/>
            <a:ext cx="406400" cy="406400"/>
          </a:xfrm>
          <a:prstGeom prst="rect">
            <a:avLst/>
          </a:prstGeom>
        </p:spPr>
      </p:pic>
      <p:pic>
        <p:nvPicPr>
          <p:cNvPr id="13" name="Understanding the dataset 1">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11425382" y="2795560"/>
            <a:ext cx="406400" cy="406400"/>
          </a:xfrm>
          <a:prstGeom prst="rect">
            <a:avLst/>
          </a:prstGeom>
        </p:spPr>
      </p:pic>
    </p:spTree>
    <p:extLst>
      <p:ext uri="{BB962C8B-B14F-4D97-AF65-F5344CB8AC3E}">
        <p14:creationId xmlns:p14="http://schemas.microsoft.com/office/powerpoint/2010/main" val="2634720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33" fill="hold"/>
                                        <p:tgtEl>
                                          <p:spTgt spid="4"/>
                                        </p:tgtEl>
                                      </p:cBhvr>
                                    </p:cmd>
                                  </p:childTnLst>
                                </p:cTn>
                              </p:par>
                            </p:childTnLst>
                          </p:cTn>
                        </p:par>
                        <p:par>
                          <p:cTn id="7" fill="hold">
                            <p:stCondLst>
                              <p:cond delay="2133"/>
                            </p:stCondLst>
                            <p:childTnLst>
                              <p:par>
                                <p:cTn id="8" presetID="1" presetClass="mediacall" presetSubtype="0" fill="hold" nodeType="afterEffect">
                                  <p:stCondLst>
                                    <p:cond delay="0"/>
                                  </p:stCondLst>
                                  <p:childTnLst>
                                    <p:cmd type="call" cmd="playFrom(0.0)">
                                      <p:cBhvr>
                                        <p:cTn id="9" dur="8554" fill="hold"/>
                                        <p:tgtEl>
                                          <p:spTgt spid="5"/>
                                        </p:tgtEl>
                                      </p:cBhvr>
                                    </p:cmd>
                                  </p:childTnLst>
                                </p:cTn>
                              </p:par>
                            </p:childTnLst>
                          </p:cTn>
                        </p:par>
                        <p:par>
                          <p:cTn id="10" fill="hold">
                            <p:stCondLst>
                              <p:cond delay="10687"/>
                            </p:stCondLst>
                            <p:childTnLst>
                              <p:par>
                                <p:cTn id="11" presetID="1" presetClass="mediacall" presetSubtype="0" fill="hold" nodeType="afterEffect">
                                  <p:stCondLst>
                                    <p:cond delay="0"/>
                                  </p:stCondLst>
                                  <p:childTnLst>
                                    <p:cmd type="call" cmd="playFrom(0.0)">
                                      <p:cBhvr>
                                        <p:cTn id="12" dur="9088" fill="hold"/>
                                        <p:tgtEl>
                                          <p:spTgt spid="12"/>
                                        </p:tgtEl>
                                      </p:cBhvr>
                                    </p:cmd>
                                  </p:childTnLst>
                                </p:cTn>
                              </p:par>
                            </p:childTnLst>
                          </p:cTn>
                        </p:par>
                        <p:par>
                          <p:cTn id="13" fill="hold">
                            <p:stCondLst>
                              <p:cond delay="19775"/>
                            </p:stCondLst>
                            <p:childTnLst>
                              <p:par>
                                <p:cTn id="14" presetID="1" presetClass="mediacall" presetSubtype="0" fill="hold" nodeType="afterEffect">
                                  <p:stCondLst>
                                    <p:cond delay="0"/>
                                  </p:stCondLst>
                                  <p:childTnLst>
                                    <p:cmd type="call" cmd="playFrom(0.0)">
                                      <p:cBhvr>
                                        <p:cTn id="15" dur="10368"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4"/>
                </p:tgtEl>
              </p:cMediaNode>
            </p:audio>
            <p:audio>
              <p:cMediaNode vol="80000" showWhenStopped="0">
                <p:cTn id="17" fill="hold" display="0">
                  <p:stCondLst>
                    <p:cond delay="indefinite"/>
                  </p:stCondLst>
                  <p:endCondLst>
                    <p:cond evt="onStopAudio" delay="0">
                      <p:tgtEl>
                        <p:sldTgt/>
                      </p:tgtEl>
                    </p:cond>
                  </p:endCondLst>
                </p:cTn>
                <p:tgtEl>
                  <p:spTgt spid="5"/>
                </p:tgtEl>
              </p:cMediaNode>
            </p:audio>
            <p:audio>
              <p:cMediaNode vol="80000" showWhenStopped="0">
                <p:cTn id="18" fill="hold" display="0">
                  <p:stCondLst>
                    <p:cond delay="indefinite"/>
                  </p:stCondLst>
                  <p:endCondLst>
                    <p:cond evt="onStopAudio" delay="0">
                      <p:tgtEl>
                        <p:sldTgt/>
                      </p:tgtEl>
                    </p:cond>
                  </p:endCondLst>
                </p:cTn>
                <p:tgtEl>
                  <p:spTgt spid="12"/>
                </p:tgtEl>
              </p:cMediaNode>
            </p:audio>
            <p:audio>
              <p:cMediaNode vol="80000" showWhenStopped="0">
                <p:cTn id="19"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69CF112-CE49-4CE6-991F-E4A6FCAD4E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Metal tic-tac-toe game pieces">
            <a:extLst>
              <a:ext uri="{FF2B5EF4-FFF2-40B4-BE49-F238E27FC236}">
                <a16:creationId xmlns:a16="http://schemas.microsoft.com/office/drawing/2014/main" id="{92DA8ADD-76EC-DCCE-32C5-E0967F7AC618}"/>
              </a:ext>
            </a:extLst>
          </p:cNvPr>
          <p:cNvPicPr>
            <a:picLocks noChangeAspect="1"/>
          </p:cNvPicPr>
          <p:nvPr/>
        </p:nvPicPr>
        <p:blipFill rotWithShape="1">
          <a:blip r:embed="rId10"/>
          <a:srcRect l="17523" r="29308" b="2"/>
          <a:stretch/>
        </p:blipFill>
        <p:spPr>
          <a:xfrm>
            <a:off x="7333307" y="10"/>
            <a:ext cx="4858695" cy="6857990"/>
          </a:xfrm>
          <a:custGeom>
            <a:avLst/>
            <a:gdLst/>
            <a:ahLst/>
            <a:cxnLst/>
            <a:rect l="l" t="t" r="r" b="b"/>
            <a:pathLst>
              <a:path w="4858695" h="6858000">
                <a:moveTo>
                  <a:pt x="492746" y="0"/>
                </a:moveTo>
                <a:lnTo>
                  <a:pt x="4858695" y="0"/>
                </a:lnTo>
                <a:lnTo>
                  <a:pt x="4858695" y="6858000"/>
                </a:lnTo>
                <a:lnTo>
                  <a:pt x="0" y="6858000"/>
                </a:lnTo>
                <a:lnTo>
                  <a:pt x="8292" y="6849586"/>
                </a:lnTo>
                <a:cubicBezTo>
                  <a:pt x="364724" y="6471364"/>
                  <a:pt x="1039362" y="5693031"/>
                  <a:pt x="1267733" y="4893468"/>
                </a:cubicBezTo>
                <a:cubicBezTo>
                  <a:pt x="1496104" y="4093905"/>
                  <a:pt x="1464141" y="2947616"/>
                  <a:pt x="1378520" y="2052209"/>
                </a:cubicBezTo>
                <a:cubicBezTo>
                  <a:pt x="1292899" y="1156802"/>
                  <a:pt x="980727" y="345663"/>
                  <a:pt x="492746" y="0"/>
                </a:cubicBezTo>
                <a:close/>
              </a:path>
            </a:pathLst>
          </a:custGeom>
        </p:spPr>
      </p:pic>
      <p:sp>
        <p:nvSpPr>
          <p:cNvPr id="2" name="Title"/>
          <p:cNvSpPr>
            <a:spLocks noGrp="1"/>
          </p:cNvSpPr>
          <p:nvPr>
            <p:ph type="ctrTitle"/>
          </p:nvPr>
        </p:nvSpPr>
        <p:spPr>
          <a:xfrm>
            <a:off x="720000" y="619200"/>
            <a:ext cx="6923812" cy="1477328"/>
          </a:xfrm>
        </p:spPr>
        <p:txBody>
          <a:bodyPr wrap="square" anchor="ctr">
            <a:normAutofit/>
          </a:bodyPr>
          <a:lstStyle/>
          <a:p>
            <a:r>
              <a:rPr lang="en-US"/>
              <a:t>Slide 3: Data Analysis</a:t>
            </a:r>
          </a:p>
        </p:txBody>
      </p:sp>
      <p:sp>
        <p:nvSpPr>
          <p:cNvPr id="3" name="Content Placeholder"/>
          <p:cNvSpPr>
            <a:spLocks noGrp="1"/>
          </p:cNvSpPr>
          <p:nvPr>
            <p:ph idx="1"/>
          </p:nvPr>
        </p:nvSpPr>
        <p:spPr>
          <a:xfrm>
            <a:off x="719999" y="2541600"/>
            <a:ext cx="6923813" cy="3216273"/>
          </a:xfrm>
        </p:spPr>
        <p:txBody>
          <a:bodyPr>
            <a:normAutofit/>
          </a:bodyPr>
          <a:lstStyle/>
          <a:p>
            <a:pPr lvl="0">
              <a:lnSpc>
                <a:spcPct val="110000"/>
              </a:lnSpc>
            </a:pPr>
            <a:r>
              <a:rPr lang="en-US" sz="1700" dirty="0"/>
              <a:t>The dataset contains a record of all matches played during the T20 World Cup 2022, providing insights into the overall scale and scope of the tournament</a:t>
            </a:r>
          </a:p>
          <a:p>
            <a:pPr lvl="0">
              <a:lnSpc>
                <a:spcPct val="110000"/>
              </a:lnSpc>
            </a:pPr>
            <a:r>
              <a:rPr lang="en-US" sz="1700" dirty="0"/>
              <a:t>Matches that ended in a tie or had no result indicate the intense competition and uncertain outcomes characteristic of T20 cricket, showcasing the excitement of the sport</a:t>
            </a:r>
          </a:p>
          <a:p>
            <a:pPr lvl="0">
              <a:lnSpc>
                <a:spcPct val="110000"/>
              </a:lnSpc>
            </a:pPr>
            <a:r>
              <a:rPr lang="en-US" sz="1700" dirty="0"/>
              <a:t>Analyzing the distribution of player of the match awards can reveal standout performers who made significant contributions to their teams' success during the tournament, offering valuable insights into player performance and impact</a:t>
            </a:r>
          </a:p>
        </p:txBody>
      </p:sp>
      <p:pic>
        <p:nvPicPr>
          <p:cNvPr id="4" name="Slide 3 Data Analysis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493500" y="212800"/>
            <a:ext cx="406400" cy="406400"/>
          </a:xfrm>
          <a:prstGeom prst="rect">
            <a:avLst/>
          </a:prstGeom>
        </p:spPr>
      </p:pic>
      <p:pic>
        <p:nvPicPr>
          <p:cNvPr id="5" name="The dataset contains a re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11493500" y="831990"/>
            <a:ext cx="406400" cy="406400"/>
          </a:xfrm>
          <a:prstGeom prst="rect">
            <a:avLst/>
          </a:prstGeom>
        </p:spPr>
      </p:pic>
      <p:pic>
        <p:nvPicPr>
          <p:cNvPr id="7" name="Matches that ended in a t 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493500" y="1451180"/>
            <a:ext cx="406400" cy="406400"/>
          </a:xfrm>
          <a:prstGeom prst="rect">
            <a:avLst/>
          </a:prstGeom>
        </p:spPr>
      </p:pic>
      <p:pic>
        <p:nvPicPr>
          <p:cNvPr id="8" name="Analyzing the distributio 1">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11493500" y="2135200"/>
            <a:ext cx="406400" cy="406400"/>
          </a:xfrm>
          <a:prstGeom prst="rect">
            <a:avLst/>
          </a:prstGeom>
        </p:spPr>
      </p:pic>
    </p:spTree>
    <p:extLst>
      <p:ext uri="{BB962C8B-B14F-4D97-AF65-F5344CB8AC3E}">
        <p14:creationId xmlns:p14="http://schemas.microsoft.com/office/powerpoint/2010/main" val="2170682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56" fill="hold"/>
                                        <p:tgtEl>
                                          <p:spTgt spid="4"/>
                                        </p:tgtEl>
                                      </p:cBhvr>
                                    </p:cmd>
                                  </p:childTnLst>
                                </p:cTn>
                              </p:par>
                            </p:childTnLst>
                          </p:cTn>
                        </p:par>
                        <p:par>
                          <p:cTn id="7" fill="hold">
                            <p:stCondLst>
                              <p:cond delay="3456"/>
                            </p:stCondLst>
                            <p:childTnLst>
                              <p:par>
                                <p:cTn id="8" presetID="1" presetClass="mediacall" presetSubtype="0" fill="hold" nodeType="afterEffect">
                                  <p:stCondLst>
                                    <p:cond delay="0"/>
                                  </p:stCondLst>
                                  <p:childTnLst>
                                    <p:cmd type="call" cmd="playFrom(0.0)">
                                      <p:cBhvr>
                                        <p:cTn id="9" dur="9514" fill="hold"/>
                                        <p:tgtEl>
                                          <p:spTgt spid="5"/>
                                        </p:tgtEl>
                                      </p:cBhvr>
                                    </p:cmd>
                                  </p:childTnLst>
                                </p:cTn>
                              </p:par>
                            </p:childTnLst>
                          </p:cTn>
                        </p:par>
                        <p:par>
                          <p:cTn id="10" fill="hold">
                            <p:stCondLst>
                              <p:cond delay="12970"/>
                            </p:stCondLst>
                            <p:childTnLst>
                              <p:par>
                                <p:cTn id="11" presetID="1" presetClass="mediacall" presetSubtype="0" fill="hold" nodeType="afterEffect">
                                  <p:stCondLst>
                                    <p:cond delay="0"/>
                                  </p:stCondLst>
                                  <p:childTnLst>
                                    <p:cmd type="call" cmd="playFrom(0.0)">
                                      <p:cBhvr>
                                        <p:cTn id="12" dur="9984" fill="hold"/>
                                        <p:tgtEl>
                                          <p:spTgt spid="7"/>
                                        </p:tgtEl>
                                      </p:cBhvr>
                                    </p:cmd>
                                  </p:childTnLst>
                                </p:cTn>
                              </p:par>
                            </p:childTnLst>
                          </p:cTn>
                        </p:par>
                        <p:par>
                          <p:cTn id="13" fill="hold">
                            <p:stCondLst>
                              <p:cond delay="22954"/>
                            </p:stCondLst>
                            <p:childTnLst>
                              <p:par>
                                <p:cTn id="14" presetID="1" presetClass="mediacall" presetSubtype="0" fill="hold" nodeType="afterEffect">
                                  <p:stCondLst>
                                    <p:cond delay="0"/>
                                  </p:stCondLst>
                                  <p:childTnLst>
                                    <p:cmd type="call" cmd="playFrom(0.0)">
                                      <p:cBhvr>
                                        <p:cTn id="15" dur="1239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4"/>
                </p:tgtEl>
              </p:cMediaNode>
            </p:audio>
            <p:audio>
              <p:cMediaNode vol="80000" showWhenStopped="0">
                <p:cTn id="17" fill="hold" display="0">
                  <p:stCondLst>
                    <p:cond delay="indefinite"/>
                  </p:stCondLst>
                  <p:endCondLst>
                    <p:cond evt="onStopAudio" delay="0">
                      <p:tgtEl>
                        <p:sldTgt/>
                      </p:tgtEl>
                    </p:cond>
                  </p:endCondLst>
                </p:cTn>
                <p:tgtEl>
                  <p:spTgt spid="5"/>
                </p:tgtEl>
              </p:cMediaNode>
            </p:audio>
            <p:audio>
              <p:cMediaNode vol="80000" showWhenStopped="0">
                <p:cTn id="18" fill="hold" display="0">
                  <p:stCondLst>
                    <p:cond delay="indefinite"/>
                  </p:stCondLst>
                  <p:endCondLst>
                    <p:cond evt="onStopAudio" delay="0">
                      <p:tgtEl>
                        <p:sldTgt/>
                      </p:tgtEl>
                    </p:cond>
                  </p:endCondLst>
                </p:cTn>
                <p:tgtEl>
                  <p:spTgt spid="7"/>
                </p:tgtEl>
              </p:cMediaNode>
            </p:audio>
            <p:audio>
              <p:cMediaNode vol="80000" showWhenStopped="0">
                <p:cTn id="19"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69CF112-CE49-4CE6-991F-E4A6FCAD4E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 on document with pen">
            <a:extLst>
              <a:ext uri="{FF2B5EF4-FFF2-40B4-BE49-F238E27FC236}">
                <a16:creationId xmlns:a16="http://schemas.microsoft.com/office/drawing/2014/main" id="{7BEB2DC2-3749-4EEB-4CD8-9327D9D9A74D}"/>
              </a:ext>
            </a:extLst>
          </p:cNvPr>
          <p:cNvPicPr>
            <a:picLocks noChangeAspect="1"/>
          </p:cNvPicPr>
          <p:nvPr/>
        </p:nvPicPr>
        <p:blipFill rotWithShape="1">
          <a:blip r:embed="rId10"/>
          <a:srcRect l="33415" r="19363" b="-3"/>
          <a:stretch/>
        </p:blipFill>
        <p:spPr>
          <a:xfrm>
            <a:off x="7333307" y="10"/>
            <a:ext cx="4858695" cy="6857990"/>
          </a:xfrm>
          <a:custGeom>
            <a:avLst/>
            <a:gdLst/>
            <a:ahLst/>
            <a:cxnLst/>
            <a:rect l="l" t="t" r="r" b="b"/>
            <a:pathLst>
              <a:path w="4858695" h="6858000">
                <a:moveTo>
                  <a:pt x="492746" y="0"/>
                </a:moveTo>
                <a:lnTo>
                  <a:pt x="4858695" y="0"/>
                </a:lnTo>
                <a:lnTo>
                  <a:pt x="4858695" y="6858000"/>
                </a:lnTo>
                <a:lnTo>
                  <a:pt x="0" y="6858000"/>
                </a:lnTo>
                <a:lnTo>
                  <a:pt x="8292" y="6849586"/>
                </a:lnTo>
                <a:cubicBezTo>
                  <a:pt x="364724" y="6471364"/>
                  <a:pt x="1039362" y="5693031"/>
                  <a:pt x="1267733" y="4893468"/>
                </a:cubicBezTo>
                <a:cubicBezTo>
                  <a:pt x="1496104" y="4093905"/>
                  <a:pt x="1464141" y="2947616"/>
                  <a:pt x="1378520" y="2052209"/>
                </a:cubicBezTo>
                <a:cubicBezTo>
                  <a:pt x="1292899" y="1156802"/>
                  <a:pt x="980727" y="345663"/>
                  <a:pt x="492746" y="0"/>
                </a:cubicBezTo>
                <a:close/>
              </a:path>
            </a:pathLst>
          </a:custGeom>
        </p:spPr>
      </p:pic>
      <p:sp>
        <p:nvSpPr>
          <p:cNvPr id="2" name="Title"/>
          <p:cNvSpPr>
            <a:spLocks noGrp="1"/>
          </p:cNvSpPr>
          <p:nvPr>
            <p:ph type="ctrTitle"/>
          </p:nvPr>
        </p:nvSpPr>
        <p:spPr>
          <a:xfrm>
            <a:off x="720000" y="619200"/>
            <a:ext cx="6923812" cy="1477328"/>
          </a:xfrm>
        </p:spPr>
        <p:txBody>
          <a:bodyPr wrap="square" anchor="ctr">
            <a:normAutofit/>
          </a:bodyPr>
          <a:lstStyle/>
          <a:p>
            <a:r>
              <a:rPr lang="en-US"/>
              <a:t>Slide 4: Insights</a:t>
            </a:r>
          </a:p>
        </p:txBody>
      </p:sp>
      <p:sp>
        <p:nvSpPr>
          <p:cNvPr id="3" name="Content Placeholder"/>
          <p:cNvSpPr>
            <a:spLocks noGrp="1"/>
          </p:cNvSpPr>
          <p:nvPr>
            <p:ph idx="1"/>
          </p:nvPr>
        </p:nvSpPr>
        <p:spPr>
          <a:xfrm>
            <a:off x="719999" y="1964657"/>
            <a:ext cx="6923813" cy="3216273"/>
          </a:xfrm>
        </p:spPr>
        <p:txBody>
          <a:bodyPr vert="horz" lIns="0" tIns="0" rIns="0" bIns="0" rtlCol="0" anchor="t">
            <a:noAutofit/>
          </a:bodyPr>
          <a:lstStyle/>
          <a:p>
            <a:pPr lvl="0">
              <a:lnSpc>
                <a:spcPct val="110000"/>
              </a:lnSpc>
            </a:pPr>
            <a:r>
              <a:rPr lang="en-US" sz="1700" dirty="0"/>
              <a:t>This slide serves as a culmination of the analysis, summarizing the most significant discoveries and conclusions drawn from the dataset</a:t>
            </a:r>
            <a:endParaRPr lang="en-US" sz="1700" dirty="0">
              <a:solidFill>
                <a:srgbClr val="FFFFFF">
                  <a:alpha val="58000"/>
                </a:srgbClr>
              </a:solidFill>
            </a:endParaRPr>
          </a:p>
          <a:p>
            <a:pPr lvl="0">
              <a:lnSpc>
                <a:spcPct val="110000"/>
              </a:lnSpc>
            </a:pPr>
            <a:r>
              <a:rPr lang="en-US" sz="1700" dirty="0"/>
              <a:t>Noteworthy observations and trends uncovered during data exploration offer valuable insights into various aspects of the game, such as batting, bowling, fielding strategies, and team dynamics</a:t>
            </a:r>
            <a:endParaRPr lang="en-US" sz="1700" dirty="0">
              <a:solidFill>
                <a:srgbClr val="FFFFFF">
                  <a:alpha val="58000"/>
                </a:srgbClr>
              </a:solidFill>
            </a:endParaRPr>
          </a:p>
          <a:p>
            <a:pPr lvl="0">
              <a:lnSpc>
                <a:spcPct val="110000"/>
              </a:lnSpc>
            </a:pPr>
            <a:r>
              <a:rPr lang="en-US" sz="1700" dirty="0"/>
              <a:t>By examining player performance metrics, match outcomes, and other variables, the analysis provides a comprehensive understanding of the T20 World Cup 2022, enabling stakeholders to make informed decisions and strategies moving forward</a:t>
            </a:r>
            <a:endParaRPr lang="en-US" sz="1700" dirty="0">
              <a:solidFill>
                <a:srgbClr val="FFFFFF">
                  <a:alpha val="58000"/>
                </a:srgbClr>
              </a:solidFill>
            </a:endParaRPr>
          </a:p>
          <a:p>
            <a:pPr marL="0" lvl="0" indent="0">
              <a:lnSpc>
                <a:spcPct val="110000"/>
              </a:lnSpc>
              <a:buNone/>
            </a:pPr>
            <a:endParaRPr lang="en-US" sz="1700" dirty="0">
              <a:solidFill>
                <a:srgbClr val="FFFFFF">
                  <a:alpha val="58000"/>
                </a:srgbClr>
              </a:solidFill>
            </a:endParaRPr>
          </a:p>
        </p:txBody>
      </p:sp>
      <p:pic>
        <p:nvPicPr>
          <p:cNvPr id="4" name="Slide 4 Insights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582401" y="212800"/>
            <a:ext cx="406400" cy="406400"/>
          </a:xfrm>
          <a:prstGeom prst="rect">
            <a:avLst/>
          </a:prstGeom>
        </p:spPr>
      </p:pic>
      <p:pic>
        <p:nvPicPr>
          <p:cNvPr id="5" name="This slide serves as a cu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11582401" y="831990"/>
            <a:ext cx="406400" cy="406400"/>
          </a:xfrm>
          <a:prstGeom prst="rect">
            <a:avLst/>
          </a:prstGeom>
        </p:spPr>
      </p:pic>
      <p:pic>
        <p:nvPicPr>
          <p:cNvPr id="7" name="Noteworthy observations a 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582401" y="1412757"/>
            <a:ext cx="406400" cy="406400"/>
          </a:xfrm>
          <a:prstGeom prst="rect">
            <a:avLst/>
          </a:prstGeom>
        </p:spPr>
      </p:pic>
      <p:pic>
        <p:nvPicPr>
          <p:cNvPr id="8" name="By examining player perfo 1">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11531601" y="2096528"/>
            <a:ext cx="406400" cy="406400"/>
          </a:xfrm>
          <a:prstGeom prst="rect">
            <a:avLst/>
          </a:prstGeom>
        </p:spPr>
      </p:pic>
    </p:spTree>
    <p:extLst>
      <p:ext uri="{BB962C8B-B14F-4D97-AF65-F5344CB8AC3E}">
        <p14:creationId xmlns:p14="http://schemas.microsoft.com/office/powerpoint/2010/main" val="1985748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26" fill="hold"/>
                                        <p:tgtEl>
                                          <p:spTgt spid="4"/>
                                        </p:tgtEl>
                                      </p:cBhvr>
                                    </p:cmd>
                                  </p:childTnLst>
                                </p:cTn>
                              </p:par>
                            </p:childTnLst>
                          </p:cTn>
                        </p:par>
                        <p:par>
                          <p:cTn id="7" fill="hold">
                            <p:stCondLst>
                              <p:cond delay="2026"/>
                            </p:stCondLst>
                            <p:childTnLst>
                              <p:par>
                                <p:cTn id="8" presetID="1" presetClass="mediacall" presetSubtype="0" fill="hold" nodeType="afterEffect">
                                  <p:stCondLst>
                                    <p:cond delay="0"/>
                                  </p:stCondLst>
                                  <p:childTnLst>
                                    <p:cmd type="call" cmd="playFrom(0.0)">
                                      <p:cBhvr>
                                        <p:cTn id="9" dur="8277" fill="hold"/>
                                        <p:tgtEl>
                                          <p:spTgt spid="5"/>
                                        </p:tgtEl>
                                      </p:cBhvr>
                                    </p:cmd>
                                  </p:childTnLst>
                                </p:cTn>
                              </p:par>
                            </p:childTnLst>
                          </p:cTn>
                        </p:par>
                        <p:par>
                          <p:cTn id="10" fill="hold">
                            <p:stCondLst>
                              <p:cond delay="10303"/>
                            </p:stCondLst>
                            <p:childTnLst>
                              <p:par>
                                <p:cTn id="11" presetID="1" presetClass="mediacall" presetSubtype="0" fill="hold" nodeType="afterEffect">
                                  <p:stCondLst>
                                    <p:cond delay="0"/>
                                  </p:stCondLst>
                                  <p:childTnLst>
                                    <p:cmd type="call" cmd="playFrom(0.0)">
                                      <p:cBhvr>
                                        <p:cTn id="12" dur="1115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4"/>
                </p:tgtEl>
              </p:cMediaNode>
            </p:audio>
            <p:audio>
              <p:cMediaNode vol="80000" showWhenStopped="0">
                <p:cTn id="14" fill="hold" display="0">
                  <p:stCondLst>
                    <p:cond delay="indefinite"/>
                  </p:stCondLst>
                  <p:endCondLst>
                    <p:cond evt="onStopAudio" delay="0">
                      <p:tgtEl>
                        <p:sldTgt/>
                      </p:tgtEl>
                    </p:cond>
                  </p:endCondLst>
                </p:cTn>
                <p:tgtEl>
                  <p:spTgt spid="5"/>
                </p:tgtEl>
              </p:cMediaNode>
            </p:audio>
            <p:audio>
              <p:cMediaNode vol="80000" showWhenStopped="0">
                <p:cTn id="15" fill="hold" display="0">
                  <p:stCondLst>
                    <p:cond delay="indefinite"/>
                  </p:stCondLst>
                  <p:endCondLst>
                    <p:cond evt="onStopAudio" delay="0">
                      <p:tgtEl>
                        <p:sldTgt/>
                      </p:tgtEl>
                    </p:cond>
                  </p:endCondLst>
                </p:cTn>
                <p:tgtEl>
                  <p:spTgt spid="7"/>
                </p:tgtEl>
              </p:cMediaNode>
            </p:audio>
            <p:seq concurrent="1" nextAc="seek">
              <p:cTn id="16" restart="whenNotActive" fill="hold" evtFilter="cancelBubble" nodeType="interactiveSeq">
                <p:stCondLst>
                  <p:cond evt="onClick" delay="0">
                    <p:tgtEl>
                      <p:spTgt spid="8"/>
                    </p:tgtEl>
                  </p:cond>
                </p:stCondLst>
                <p:endSync evt="end" delay="0">
                  <p:rtn val="all"/>
                </p:endSync>
                <p:childTnLst>
                  <p:par>
                    <p:cTn id="17" fill="hold">
                      <p:stCondLst>
                        <p:cond delay="0"/>
                      </p:stCondLst>
                      <p:childTnLst>
                        <p:par>
                          <p:cTn id="18" fill="hold">
                            <p:stCondLst>
                              <p:cond delay="0"/>
                            </p:stCondLst>
                            <p:childTnLst>
                              <p:par>
                                <p:cTn id="19" presetID="1" presetClass="mediacall" presetSubtype="0" fill="hold" nodeType="clickEffect">
                                  <p:stCondLst>
                                    <p:cond delay="0"/>
                                  </p:stCondLst>
                                  <p:childTnLst>
                                    <p:cmd type="call" cmd="playFrom(0.0)">
                                      <p:cBhvr>
                                        <p:cTn id="20" dur="13717" fill="hold"/>
                                        <p:tgtEl>
                                          <p:spTgt spid="8"/>
                                        </p:tgtEl>
                                      </p:cBhvr>
                                    </p:cmd>
                                  </p:childTnLst>
                                </p:cTn>
                              </p:par>
                            </p:childTnLst>
                          </p:cTn>
                        </p:par>
                      </p:childTnLst>
                    </p:cTn>
                  </p:par>
                </p:childTnLst>
              </p:cTn>
              <p:nextCondLst>
                <p:cond evt="onClick" delay="0">
                  <p:tgtEl>
                    <p:spTgt spid="8"/>
                  </p:tgtEl>
                </p:cond>
              </p:nextCondLst>
            </p:seq>
            <p:audio>
              <p:cMediaNode vol="80000">
                <p:cTn id="21"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69CF112-CE49-4CE6-991F-E4A6FCAD4E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Large skydiving group mid-air">
            <a:extLst>
              <a:ext uri="{FF2B5EF4-FFF2-40B4-BE49-F238E27FC236}">
                <a16:creationId xmlns:a16="http://schemas.microsoft.com/office/drawing/2014/main" id="{F2917555-B0D6-4ACE-CA3F-602D70692981}"/>
              </a:ext>
            </a:extLst>
          </p:cNvPr>
          <p:cNvPicPr>
            <a:picLocks noChangeAspect="1"/>
          </p:cNvPicPr>
          <p:nvPr/>
        </p:nvPicPr>
        <p:blipFill rotWithShape="1">
          <a:blip r:embed="rId12"/>
          <a:srcRect l="27247" r="25569" b="3"/>
          <a:stretch/>
        </p:blipFill>
        <p:spPr>
          <a:xfrm>
            <a:off x="7333307" y="10"/>
            <a:ext cx="4858695" cy="6857990"/>
          </a:xfrm>
          <a:custGeom>
            <a:avLst/>
            <a:gdLst/>
            <a:ahLst/>
            <a:cxnLst/>
            <a:rect l="l" t="t" r="r" b="b"/>
            <a:pathLst>
              <a:path w="4858695" h="6858000">
                <a:moveTo>
                  <a:pt x="492746" y="0"/>
                </a:moveTo>
                <a:lnTo>
                  <a:pt x="4858695" y="0"/>
                </a:lnTo>
                <a:lnTo>
                  <a:pt x="4858695" y="6858000"/>
                </a:lnTo>
                <a:lnTo>
                  <a:pt x="0" y="6858000"/>
                </a:lnTo>
                <a:lnTo>
                  <a:pt x="8292" y="6849586"/>
                </a:lnTo>
                <a:cubicBezTo>
                  <a:pt x="364724" y="6471364"/>
                  <a:pt x="1039362" y="5693031"/>
                  <a:pt x="1267733" y="4893468"/>
                </a:cubicBezTo>
                <a:cubicBezTo>
                  <a:pt x="1496104" y="4093905"/>
                  <a:pt x="1464141" y="2947616"/>
                  <a:pt x="1378520" y="2052209"/>
                </a:cubicBezTo>
                <a:cubicBezTo>
                  <a:pt x="1292899" y="1156802"/>
                  <a:pt x="980727" y="345663"/>
                  <a:pt x="492746" y="0"/>
                </a:cubicBezTo>
                <a:close/>
              </a:path>
            </a:pathLst>
          </a:custGeom>
        </p:spPr>
      </p:pic>
      <p:sp>
        <p:nvSpPr>
          <p:cNvPr id="2" name="Title"/>
          <p:cNvSpPr>
            <a:spLocks noGrp="1"/>
          </p:cNvSpPr>
          <p:nvPr>
            <p:ph type="ctrTitle"/>
          </p:nvPr>
        </p:nvSpPr>
        <p:spPr>
          <a:xfrm>
            <a:off x="720000" y="619200"/>
            <a:ext cx="6923812" cy="1477328"/>
          </a:xfrm>
        </p:spPr>
        <p:txBody>
          <a:bodyPr wrap="square" anchor="ctr">
            <a:normAutofit/>
          </a:bodyPr>
          <a:lstStyle/>
          <a:p>
            <a:r>
              <a:rPr lang="en-US" dirty="0"/>
              <a:t>Slide </a:t>
            </a:r>
            <a:r>
              <a:rPr lang="en-US" dirty="0" smtClean="0"/>
              <a:t>5: Next Steps</a:t>
            </a:r>
            <a:endParaRPr lang="en-US" dirty="0"/>
          </a:p>
        </p:txBody>
      </p:sp>
      <p:sp>
        <p:nvSpPr>
          <p:cNvPr id="3" name="Content Placeholder"/>
          <p:cNvSpPr>
            <a:spLocks noGrp="1"/>
          </p:cNvSpPr>
          <p:nvPr>
            <p:ph idx="1"/>
          </p:nvPr>
        </p:nvSpPr>
        <p:spPr>
          <a:xfrm>
            <a:off x="719999" y="2541600"/>
            <a:ext cx="6923813" cy="3216273"/>
          </a:xfrm>
        </p:spPr>
        <p:txBody>
          <a:bodyPr vert="horz" lIns="0" tIns="0" rIns="0" bIns="0" rtlCol="0" anchor="t">
            <a:normAutofit/>
          </a:bodyPr>
          <a:lstStyle/>
          <a:p>
            <a:pPr lvl="0"/>
            <a:r>
              <a:rPr lang="en-US" sz="1700" dirty="0"/>
              <a:t>Investigate the effectiveness of team strategies during crucial match situations</a:t>
            </a:r>
            <a:endParaRPr lang="en-US" sz="1700" dirty="0">
              <a:solidFill>
                <a:srgbClr val="FFFFFF">
                  <a:alpha val="58000"/>
                </a:srgbClr>
              </a:solidFill>
            </a:endParaRPr>
          </a:p>
          <a:p>
            <a:pPr lvl="0"/>
            <a:r>
              <a:rPr lang="en-US" sz="1700" dirty="0"/>
              <a:t>Analyze historical data to identify trends in player and team performance across various formats</a:t>
            </a:r>
            <a:endParaRPr lang="en-US" sz="1700" dirty="0">
              <a:solidFill>
                <a:srgbClr val="FFFFFF">
                  <a:alpha val="58000"/>
                </a:srgbClr>
              </a:solidFill>
            </a:endParaRPr>
          </a:p>
          <a:p>
            <a:pPr lvl="0"/>
            <a:r>
              <a:rPr lang="en-US" sz="1700" dirty="0"/>
              <a:t>Examine external factors on on-field performance</a:t>
            </a:r>
            <a:endParaRPr lang="en-US" sz="1700" dirty="0">
              <a:solidFill>
                <a:srgbClr val="FFFFFF">
                  <a:alpha val="58000"/>
                </a:srgbClr>
              </a:solidFill>
            </a:endParaRPr>
          </a:p>
          <a:p>
            <a:pPr lvl="0"/>
            <a:r>
              <a:rPr lang="en-US" sz="1700" dirty="0"/>
              <a:t>Enhance data visualization for better decision-making by coaches, players, and team management</a:t>
            </a:r>
            <a:endParaRPr lang="en-US" sz="1700" dirty="0">
              <a:solidFill>
                <a:srgbClr val="FFFFFF">
                  <a:alpha val="58000"/>
                </a:srgbClr>
              </a:solidFill>
            </a:endParaRPr>
          </a:p>
        </p:txBody>
      </p:sp>
      <p:pic>
        <p:nvPicPr>
          <p:cNvPr id="4" name="Slide 5 Next Steps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582401" y="212800"/>
            <a:ext cx="406400" cy="406400"/>
          </a:xfrm>
          <a:prstGeom prst="rect">
            <a:avLst/>
          </a:prstGeom>
        </p:spPr>
      </p:pic>
      <p:pic>
        <p:nvPicPr>
          <p:cNvPr id="5" name="Investigate the effective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11582401" y="831990"/>
            <a:ext cx="406400" cy="406400"/>
          </a:xfrm>
          <a:prstGeom prst="rect">
            <a:avLst/>
          </a:prstGeom>
        </p:spPr>
      </p:pic>
      <p:pic>
        <p:nvPicPr>
          <p:cNvPr id="7" name="Analyze historical data t 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11582401" y="1451180"/>
            <a:ext cx="406400" cy="406400"/>
          </a:xfrm>
          <a:prstGeom prst="rect">
            <a:avLst/>
          </a:prstGeom>
        </p:spPr>
      </p:pic>
      <p:pic>
        <p:nvPicPr>
          <p:cNvPr id="8" name="Examine external factors 1">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11557004" y="2096528"/>
            <a:ext cx="406400" cy="406400"/>
          </a:xfrm>
          <a:prstGeom prst="rect">
            <a:avLst/>
          </a:prstGeom>
        </p:spPr>
      </p:pic>
      <p:pic>
        <p:nvPicPr>
          <p:cNvPr id="9" name="Enhance data visualizatio 1">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3"/>
          <a:stretch>
            <a:fillRect/>
          </a:stretch>
        </p:blipFill>
        <p:spPr>
          <a:xfrm>
            <a:off x="11557002" y="2741876"/>
            <a:ext cx="406400" cy="406400"/>
          </a:xfrm>
          <a:prstGeom prst="rect">
            <a:avLst/>
          </a:prstGeom>
        </p:spPr>
      </p:pic>
    </p:spTree>
    <p:extLst>
      <p:ext uri="{BB962C8B-B14F-4D97-AF65-F5344CB8AC3E}">
        <p14:creationId xmlns:p14="http://schemas.microsoft.com/office/powerpoint/2010/main" val="4070951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90" fill="hold"/>
                                        <p:tgtEl>
                                          <p:spTgt spid="4"/>
                                        </p:tgtEl>
                                      </p:cBhvr>
                                    </p:cmd>
                                  </p:childTnLst>
                                </p:cTn>
                              </p:par>
                            </p:childTnLst>
                          </p:cTn>
                        </p:par>
                        <p:par>
                          <p:cTn id="7" fill="hold">
                            <p:stCondLst>
                              <p:cond delay="2090"/>
                            </p:stCondLst>
                            <p:childTnLst>
                              <p:par>
                                <p:cTn id="8" presetID="1" presetClass="mediacall" presetSubtype="0" fill="hold" nodeType="afterEffect">
                                  <p:stCondLst>
                                    <p:cond delay="0"/>
                                  </p:stCondLst>
                                  <p:childTnLst>
                                    <p:cmd type="call" cmd="playFrom(0.0)">
                                      <p:cBhvr>
                                        <p:cTn id="9" dur="7722" fill="hold"/>
                                        <p:tgtEl>
                                          <p:spTgt spid="5"/>
                                        </p:tgtEl>
                                      </p:cBhvr>
                                    </p:cmd>
                                  </p:childTnLst>
                                </p:cTn>
                              </p:par>
                            </p:childTnLst>
                          </p:cTn>
                        </p:par>
                        <p:par>
                          <p:cTn id="10" fill="hold">
                            <p:stCondLst>
                              <p:cond delay="9812"/>
                            </p:stCondLst>
                            <p:childTnLst>
                              <p:par>
                                <p:cTn id="11" presetID="1" presetClass="mediacall" presetSubtype="0" fill="hold" nodeType="afterEffect">
                                  <p:stCondLst>
                                    <p:cond delay="0"/>
                                  </p:stCondLst>
                                  <p:childTnLst>
                                    <p:cmd type="call" cmd="playFrom(0.0)">
                                      <p:cBhvr>
                                        <p:cTn id="12" dur="8768" fill="hold"/>
                                        <p:tgtEl>
                                          <p:spTgt spid="7"/>
                                        </p:tgtEl>
                                      </p:cBhvr>
                                    </p:cmd>
                                  </p:childTnLst>
                                </p:cTn>
                              </p:par>
                            </p:childTnLst>
                          </p:cTn>
                        </p:par>
                        <p:par>
                          <p:cTn id="13" fill="hold">
                            <p:stCondLst>
                              <p:cond delay="18580"/>
                            </p:stCondLst>
                            <p:childTnLst>
                              <p:par>
                                <p:cTn id="14" presetID="1" presetClass="mediacall" presetSubtype="0" fill="hold" nodeType="afterEffect">
                                  <p:stCondLst>
                                    <p:cond delay="0"/>
                                  </p:stCondLst>
                                  <p:childTnLst>
                                    <p:cmd type="call" cmd="playFrom(0.0)">
                                      <p:cBhvr>
                                        <p:cTn id="15" dur="6080" fill="hold"/>
                                        <p:tgtEl>
                                          <p:spTgt spid="9"/>
                                        </p:tgtEl>
                                      </p:cBhvr>
                                    </p:cmd>
                                  </p:childTnLst>
                                </p:cTn>
                              </p:par>
                            </p:childTnLst>
                          </p:cTn>
                        </p:par>
                        <p:par>
                          <p:cTn id="16" fill="hold">
                            <p:stCondLst>
                              <p:cond delay="24660"/>
                            </p:stCondLst>
                            <p:childTnLst>
                              <p:par>
                                <p:cTn id="17" presetID="1" presetClass="mediacall" presetSubtype="0" fill="hold" nodeType="afterEffect">
                                  <p:stCondLst>
                                    <p:cond delay="0"/>
                                  </p:stCondLst>
                                  <p:childTnLst>
                                    <p:cmd type="call" cmd="playFrom(0.0)">
                                      <p:cBhvr>
                                        <p:cTn id="18" dur="678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9" fill="hold" display="0">
                  <p:stCondLst>
                    <p:cond delay="indefinite"/>
                  </p:stCondLst>
                  <p:endCondLst>
                    <p:cond evt="onStopAudio" delay="0">
                      <p:tgtEl>
                        <p:sldTgt/>
                      </p:tgtEl>
                    </p:cond>
                  </p:endCondLst>
                </p:cTn>
                <p:tgtEl>
                  <p:spTgt spid="4"/>
                </p:tgtEl>
              </p:cMediaNode>
            </p:audio>
            <p:audio>
              <p:cMediaNode vol="80000" showWhenStopped="0">
                <p:cTn id="20" fill="hold" display="0">
                  <p:stCondLst>
                    <p:cond delay="indefinite"/>
                  </p:stCondLst>
                  <p:endCondLst>
                    <p:cond evt="onStopAudio" delay="0">
                      <p:tgtEl>
                        <p:sldTgt/>
                      </p:tgtEl>
                    </p:cond>
                  </p:endCondLst>
                </p:cTn>
                <p:tgtEl>
                  <p:spTgt spid="5"/>
                </p:tgtEl>
              </p:cMediaNode>
            </p:audio>
            <p:audio>
              <p:cMediaNode vol="80000" showWhenStopped="0">
                <p:cTn id="21" fill="hold" display="0">
                  <p:stCondLst>
                    <p:cond delay="indefinite"/>
                  </p:stCondLst>
                  <p:endCondLst>
                    <p:cond evt="onStopAudio" delay="0">
                      <p:tgtEl>
                        <p:sldTgt/>
                      </p:tgtEl>
                    </p:cond>
                  </p:endCondLst>
                </p:cTn>
                <p:tgtEl>
                  <p:spTgt spid="7"/>
                </p:tgtEl>
              </p:cMediaNode>
            </p:audio>
            <p:audio>
              <p:cMediaNode vol="80000" showWhenStopped="0">
                <p:cTn id="22" fill="hold" display="0">
                  <p:stCondLst>
                    <p:cond delay="indefinite"/>
                  </p:stCondLst>
                  <p:endCondLst>
                    <p:cond evt="onStopAudio" delay="0">
                      <p:tgtEl>
                        <p:sldTgt/>
                      </p:tgtEl>
                    </p:cond>
                  </p:endCondLst>
                </p:cTn>
                <p:tgtEl>
                  <p:spTgt spid="9"/>
                </p:tgtEl>
              </p:cMediaNode>
            </p:audio>
            <p:audio>
              <p:cMediaNode vol="80000" showWhenStopped="0">
                <p:cTn id="23"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69CF112-CE49-4CE6-991F-E4A6FCAD4E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White bulbs with a yellow one standing out">
            <a:extLst>
              <a:ext uri="{FF2B5EF4-FFF2-40B4-BE49-F238E27FC236}">
                <a16:creationId xmlns:a16="http://schemas.microsoft.com/office/drawing/2014/main" id="{E9E63224-16DB-623B-922B-660A546720C7}"/>
              </a:ext>
            </a:extLst>
          </p:cNvPr>
          <p:cNvPicPr>
            <a:picLocks noChangeAspect="1"/>
          </p:cNvPicPr>
          <p:nvPr/>
        </p:nvPicPr>
        <p:blipFill rotWithShape="1">
          <a:blip r:embed="rId10"/>
          <a:srcRect l="36345" r="16434" b="-3"/>
          <a:stretch/>
        </p:blipFill>
        <p:spPr>
          <a:xfrm>
            <a:off x="7333307" y="10"/>
            <a:ext cx="4858695" cy="6857990"/>
          </a:xfrm>
          <a:custGeom>
            <a:avLst/>
            <a:gdLst/>
            <a:ahLst/>
            <a:cxnLst/>
            <a:rect l="l" t="t" r="r" b="b"/>
            <a:pathLst>
              <a:path w="4858695" h="6858000">
                <a:moveTo>
                  <a:pt x="492746" y="0"/>
                </a:moveTo>
                <a:lnTo>
                  <a:pt x="4858695" y="0"/>
                </a:lnTo>
                <a:lnTo>
                  <a:pt x="4858695" y="6858000"/>
                </a:lnTo>
                <a:lnTo>
                  <a:pt x="0" y="6858000"/>
                </a:lnTo>
                <a:lnTo>
                  <a:pt x="8292" y="6849586"/>
                </a:lnTo>
                <a:cubicBezTo>
                  <a:pt x="364724" y="6471364"/>
                  <a:pt x="1039362" y="5693031"/>
                  <a:pt x="1267733" y="4893468"/>
                </a:cubicBezTo>
                <a:cubicBezTo>
                  <a:pt x="1496104" y="4093905"/>
                  <a:pt x="1464141" y="2947616"/>
                  <a:pt x="1378520" y="2052209"/>
                </a:cubicBezTo>
                <a:cubicBezTo>
                  <a:pt x="1292899" y="1156802"/>
                  <a:pt x="980727" y="345663"/>
                  <a:pt x="492746" y="0"/>
                </a:cubicBezTo>
                <a:close/>
              </a:path>
            </a:pathLst>
          </a:custGeom>
        </p:spPr>
      </p:pic>
      <p:sp>
        <p:nvSpPr>
          <p:cNvPr id="2" name="Title"/>
          <p:cNvSpPr>
            <a:spLocks noGrp="1"/>
          </p:cNvSpPr>
          <p:nvPr>
            <p:ph type="ctrTitle"/>
          </p:nvPr>
        </p:nvSpPr>
        <p:spPr>
          <a:xfrm>
            <a:off x="720000" y="619200"/>
            <a:ext cx="6923812" cy="1477328"/>
          </a:xfrm>
        </p:spPr>
        <p:txBody>
          <a:bodyPr wrap="square" anchor="ctr">
            <a:normAutofit/>
          </a:bodyPr>
          <a:lstStyle/>
          <a:p>
            <a:r>
              <a:rPr lang="en-US"/>
              <a:t>Slide 6: Conclusion</a:t>
            </a:r>
          </a:p>
        </p:txBody>
      </p:sp>
      <p:sp>
        <p:nvSpPr>
          <p:cNvPr id="3" name="Content Placeholder"/>
          <p:cNvSpPr>
            <a:spLocks noGrp="1"/>
          </p:cNvSpPr>
          <p:nvPr>
            <p:ph idx="1"/>
          </p:nvPr>
        </p:nvSpPr>
        <p:spPr>
          <a:xfrm>
            <a:off x="719999" y="2541600"/>
            <a:ext cx="6923813" cy="3216273"/>
          </a:xfrm>
        </p:spPr>
        <p:txBody>
          <a:bodyPr>
            <a:normAutofit/>
          </a:bodyPr>
          <a:lstStyle/>
          <a:p>
            <a:pPr lvl="0">
              <a:lnSpc>
                <a:spcPct val="110000"/>
              </a:lnSpc>
            </a:pPr>
            <a:r>
              <a:rPr lang="en-US" sz="1700" dirty="0"/>
              <a:t>These suggestions aim to further explore and understand various aspects of cricket beyond the scope of the current analysis</a:t>
            </a:r>
          </a:p>
          <a:p>
            <a:pPr lvl="0">
              <a:lnSpc>
                <a:spcPct val="110000"/>
              </a:lnSpc>
            </a:pPr>
            <a:r>
              <a:rPr lang="en-US" sz="1700" dirty="0"/>
              <a:t>By delving into batting and bowling performances, match conditions, strategies, and player dynamics, we can gain a more comprehensive understanding of the sport</a:t>
            </a:r>
          </a:p>
          <a:p>
            <a:pPr lvl="0">
              <a:lnSpc>
                <a:spcPct val="110000"/>
              </a:lnSpc>
            </a:pPr>
            <a:r>
              <a:rPr lang="en-US" sz="1700" dirty="0"/>
              <a:t>Utilizing advanced statistical models and machine learning techniques can offer more sophisticated analysis and predictive capabilities, contributing to the advancement of cricket analytics</a:t>
            </a:r>
          </a:p>
        </p:txBody>
      </p:sp>
      <p:pic>
        <p:nvPicPr>
          <p:cNvPr id="4" name="Slide 6 Conclusion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493500" y="416000"/>
            <a:ext cx="406400" cy="406400"/>
          </a:xfrm>
          <a:prstGeom prst="rect">
            <a:avLst/>
          </a:prstGeom>
        </p:spPr>
      </p:pic>
      <p:pic>
        <p:nvPicPr>
          <p:cNvPr id="5" name="These suggestions aim to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11493500" y="1154664"/>
            <a:ext cx="406400" cy="406400"/>
          </a:xfrm>
          <a:prstGeom prst="rect">
            <a:avLst/>
          </a:prstGeom>
        </p:spPr>
      </p:pic>
      <p:pic>
        <p:nvPicPr>
          <p:cNvPr id="7" name="By delving into batting a 1">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11493500" y="1690128"/>
            <a:ext cx="406400" cy="406400"/>
          </a:xfrm>
          <a:prstGeom prst="rect">
            <a:avLst/>
          </a:prstGeom>
        </p:spPr>
      </p:pic>
      <p:pic>
        <p:nvPicPr>
          <p:cNvPr id="8" name="Utilizing advanced statis 1 (2)">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11493500" y="2225592"/>
            <a:ext cx="406400" cy="406400"/>
          </a:xfrm>
          <a:prstGeom prst="rect">
            <a:avLst/>
          </a:prstGeom>
        </p:spPr>
      </p:pic>
    </p:spTree>
    <p:extLst>
      <p:ext uri="{BB962C8B-B14F-4D97-AF65-F5344CB8AC3E}">
        <p14:creationId xmlns:p14="http://schemas.microsoft.com/office/powerpoint/2010/main" val="2785188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84" fill="hold"/>
                                        <p:tgtEl>
                                          <p:spTgt spid="4"/>
                                        </p:tgtEl>
                                      </p:cBhvr>
                                    </p:cmd>
                                  </p:childTnLst>
                                </p:cTn>
                              </p:par>
                            </p:childTnLst>
                          </p:cTn>
                        </p:par>
                        <p:par>
                          <p:cTn id="7" fill="hold">
                            <p:stCondLst>
                              <p:cond delay="1984"/>
                            </p:stCondLst>
                            <p:childTnLst>
                              <p:par>
                                <p:cTn id="8" presetID="1" presetClass="mediacall" presetSubtype="0" fill="hold" nodeType="afterEffect">
                                  <p:stCondLst>
                                    <p:cond delay="0"/>
                                  </p:stCondLst>
                                  <p:childTnLst>
                                    <p:cmd type="call" cmd="playFrom(0.0)">
                                      <p:cBhvr>
                                        <p:cTn id="9" dur="7680" fill="hold"/>
                                        <p:tgtEl>
                                          <p:spTgt spid="5"/>
                                        </p:tgtEl>
                                      </p:cBhvr>
                                    </p:cmd>
                                  </p:childTnLst>
                                </p:cTn>
                              </p:par>
                            </p:childTnLst>
                          </p:cTn>
                        </p:par>
                        <p:par>
                          <p:cTn id="10" fill="hold">
                            <p:stCondLst>
                              <p:cond delay="9664"/>
                            </p:stCondLst>
                            <p:childTnLst>
                              <p:par>
                                <p:cTn id="11" presetID="1" presetClass="mediacall" presetSubtype="0" fill="hold" nodeType="afterEffect">
                                  <p:stCondLst>
                                    <p:cond delay="0"/>
                                  </p:stCondLst>
                                  <p:childTnLst>
                                    <p:cmd type="call" cmd="playFrom(0.0)">
                                      <p:cBhvr>
                                        <p:cTn id="12" dur="9472" fill="hold"/>
                                        <p:tgtEl>
                                          <p:spTgt spid="7"/>
                                        </p:tgtEl>
                                      </p:cBhvr>
                                    </p:cmd>
                                  </p:childTnLst>
                                </p:cTn>
                              </p:par>
                            </p:childTnLst>
                          </p:cTn>
                        </p:par>
                        <p:par>
                          <p:cTn id="13" fill="hold">
                            <p:stCondLst>
                              <p:cond delay="19136"/>
                            </p:stCondLst>
                            <p:childTnLst>
                              <p:par>
                                <p:cTn id="14" presetID="1" presetClass="mediacall" presetSubtype="0" fill="hold" nodeType="afterEffect">
                                  <p:stCondLst>
                                    <p:cond delay="0"/>
                                  </p:stCondLst>
                                  <p:childTnLst>
                                    <p:cmd type="call" cmd="playFrom(0.0)">
                                      <p:cBhvr>
                                        <p:cTn id="15" dur="112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6" fill="hold" display="0">
                  <p:stCondLst>
                    <p:cond delay="indefinite"/>
                  </p:stCondLst>
                  <p:endCondLst>
                    <p:cond evt="onStopAudio" delay="0">
                      <p:tgtEl>
                        <p:sldTgt/>
                      </p:tgtEl>
                    </p:cond>
                  </p:endCondLst>
                </p:cTn>
                <p:tgtEl>
                  <p:spTgt spid="4"/>
                </p:tgtEl>
              </p:cMediaNode>
            </p:audio>
            <p:audio>
              <p:cMediaNode vol="80000" showWhenStopped="0">
                <p:cTn id="17" fill="hold" display="0">
                  <p:stCondLst>
                    <p:cond delay="indefinite"/>
                  </p:stCondLst>
                  <p:endCondLst>
                    <p:cond evt="onStopAudio" delay="0">
                      <p:tgtEl>
                        <p:sldTgt/>
                      </p:tgtEl>
                    </p:cond>
                  </p:endCondLst>
                </p:cTn>
                <p:tgtEl>
                  <p:spTgt spid="5"/>
                </p:tgtEl>
              </p:cMediaNode>
            </p:audio>
            <p:audio>
              <p:cMediaNode vol="80000" showWhenStopped="0">
                <p:cTn id="18" fill="hold" display="0">
                  <p:stCondLst>
                    <p:cond delay="indefinite"/>
                  </p:stCondLst>
                  <p:endCondLst>
                    <p:cond evt="onStopAudio" delay="0">
                      <p:tgtEl>
                        <p:sldTgt/>
                      </p:tgtEl>
                    </p:cond>
                  </p:endCondLst>
                </p:cTn>
                <p:tgtEl>
                  <p:spTgt spid="7"/>
                </p:tgtEl>
              </p:cMediaNode>
            </p:audio>
            <p:audio>
              <p:cMediaNode vol="80000" showWhenStopped="0">
                <p:cTn id="19"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BlobVTI">
  <a:themeElements>
    <a:clrScheme name="AnalogousFromDarkSeedLeftStep">
      <a:dk1>
        <a:srgbClr val="000000"/>
      </a:dk1>
      <a:lt1>
        <a:srgbClr val="FFFFFF"/>
      </a:lt1>
      <a:dk2>
        <a:srgbClr val="223C29"/>
      </a:dk2>
      <a:lt2>
        <a:srgbClr val="E8E5E2"/>
      </a:lt2>
      <a:accent1>
        <a:srgbClr val="4D91C3"/>
      </a:accent1>
      <a:accent2>
        <a:srgbClr val="3BB0B1"/>
      </a:accent2>
      <a:accent3>
        <a:srgbClr val="47B689"/>
      </a:accent3>
      <a:accent4>
        <a:srgbClr val="3BB150"/>
      </a:accent4>
      <a:accent5>
        <a:srgbClr val="61B547"/>
      </a:accent5>
      <a:accent6>
        <a:srgbClr val="86AF3A"/>
      </a:accent6>
      <a:hlink>
        <a:srgbClr val="389531"/>
      </a:hlink>
      <a:folHlink>
        <a:srgbClr val="7F7F7F"/>
      </a:folHlink>
    </a:clrScheme>
    <a:fontScheme name="Blob">
      <a:majorFont>
        <a:latin typeface="Sagona Book"/>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docProps/app.xml><?xml version="1.0" encoding="utf-8"?>
<Properties xmlns="http://schemas.openxmlformats.org/officeDocument/2006/extended-properties" xmlns:vt="http://schemas.openxmlformats.org/officeDocument/2006/docPropsVTypes">
  <TotalTime>973</TotalTime>
  <Words>457</Words>
  <Application>Microsoft Office PowerPoint</Application>
  <PresentationFormat>Widescreen</PresentationFormat>
  <Paragraphs>26</Paragraphs>
  <Slides>7</Slides>
  <Notes>0</Notes>
  <HiddenSlides>0</HiddenSlides>
  <MMClips>26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Avenir Next LT Pro</vt:lpstr>
      <vt:lpstr>Sagona Book</vt:lpstr>
      <vt:lpstr>The Hand Extrablack</vt:lpstr>
      <vt:lpstr>BlobVTI</vt:lpstr>
      <vt:lpstr>T-20 World Cup 2022 Data Analysis</vt:lpstr>
      <vt:lpstr>Introduction</vt:lpstr>
      <vt:lpstr>Slide 2: Dataset Overview</vt:lpstr>
      <vt:lpstr>Slide 3: Data Analysis</vt:lpstr>
      <vt:lpstr>Slide 4: Insights</vt:lpstr>
      <vt:lpstr>Slide 5: Next Steps</vt:lpstr>
      <vt:lpstr>Slide 6: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Muhammad Haris Salman/IT/LHR</cp:lastModifiedBy>
  <cp:revision>28</cp:revision>
  <dcterms:created xsi:type="dcterms:W3CDTF">2024-05-03T18:03:09Z</dcterms:created>
  <dcterms:modified xsi:type="dcterms:W3CDTF">2024-05-04T11:28:04Z</dcterms:modified>
</cp:coreProperties>
</file>